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7095-FD12-4C60-9B18-3EC4086CD3A6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7FCE-2DB8-4529-B66D-90C956CEB23D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1442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7095-FD12-4C60-9B18-3EC4086CD3A6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7FCE-2DB8-4529-B66D-90C956CEB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538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7095-FD12-4C60-9B18-3EC4086CD3A6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7FCE-2DB8-4529-B66D-90C956CEB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479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7095-FD12-4C60-9B18-3EC4086CD3A6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7FCE-2DB8-4529-B66D-90C956CEB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030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7095-FD12-4C60-9B18-3EC4086CD3A6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7FCE-2DB8-4529-B66D-90C956CEB23D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629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7095-FD12-4C60-9B18-3EC4086CD3A6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7FCE-2DB8-4529-B66D-90C956CEB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358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7095-FD12-4C60-9B18-3EC4086CD3A6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7FCE-2DB8-4529-B66D-90C956CEB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072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7095-FD12-4C60-9B18-3EC4086CD3A6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7FCE-2DB8-4529-B66D-90C956CEB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210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7095-FD12-4C60-9B18-3EC4086CD3A6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7FCE-2DB8-4529-B66D-90C956CEB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409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9A27095-FD12-4C60-9B18-3EC4086CD3A6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D57FCE-2DB8-4529-B66D-90C956CEB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719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7095-FD12-4C60-9B18-3EC4086CD3A6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7FCE-2DB8-4529-B66D-90C956CEB2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985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9A27095-FD12-4C60-9B18-3EC4086CD3A6}" type="datetimeFigureOut">
              <a:rPr lang="ru-RU" smtClean="0"/>
              <a:t>24.04.2025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0D57FCE-2DB8-4529-B66D-90C956CEB23D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91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hyperlink" Target="http://www.gks.ru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4682B0-041C-66D2-D68A-E7B7D4296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567" y="1150919"/>
            <a:ext cx="11710219" cy="7958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генофонда населения Москвы под воздействием миграционных процессов </a:t>
            </a:r>
            <a:br>
              <a:rPr lang="ru-RU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936384-FBCE-45BB-61D0-B917F77C9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26" y="2222091"/>
            <a:ext cx="9386093" cy="2418736"/>
          </a:xfrm>
        </p:spPr>
        <p:txBody>
          <a:bodyPr>
            <a:norm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Удина И.Г., Грачева А.С.</a:t>
            </a:r>
            <a:r>
              <a:rPr lang="ru-RU" sz="20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Федеральное государственное бюджетное учреждение науки Институт общей генетики имени Н.И. Вавилова Российской академии наук, Россия, 119991, г. Москва, ГСП-1, ул. Губкина, 3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0170C89E-263B-7B22-162D-6AA71C929F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885169"/>
              </p:ext>
            </p:extLst>
          </p:nvPr>
        </p:nvGraphicFramePr>
        <p:xfrm>
          <a:off x="9982419" y="2128684"/>
          <a:ext cx="1870367" cy="1809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2" imgW="2057143" imgH="1991003" progId="PBrush">
                  <p:embed/>
                </p:oleObj>
              </mc:Choice>
              <mc:Fallback>
                <p:oleObj name="Точечный рисунок" r:id="rId2" imgW="2057143" imgH="1991003" progId="PBrush">
                  <p:embed/>
                  <p:pic>
                    <p:nvPicPr>
                      <p:cNvPr id="512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2419" y="2128684"/>
                        <a:ext cx="1870367" cy="18091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74B71BD-8594-C221-3565-2DC28E0E5A42}"/>
              </a:ext>
            </a:extLst>
          </p:cNvPr>
          <p:cNvSpPr txBox="1"/>
          <p:nvPr/>
        </p:nvSpPr>
        <p:spPr>
          <a:xfrm>
            <a:off x="665152" y="5050648"/>
            <a:ext cx="10999348" cy="10894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ru-RU" sz="2000" b="1" dirty="0">
                <a:latin typeface="Times New Roman" panose="02020603050405020304" pitchFamily="18" charset="0"/>
                <a:ea typeface="Georgia" panose="02040502050405020303" pitchFamily="18" charset="0"/>
                <a:cs typeface="Georgia" panose="02040502050405020303" pitchFamily="18" charset="0"/>
              </a:rPr>
              <a:t>Финансирование: </a:t>
            </a:r>
            <a:r>
              <a:rPr lang="ru-RU" sz="2000" dirty="0">
                <a:effectLst/>
                <a:latin typeface="Times New Roman" panose="02020603050405020304" pitchFamily="18" charset="0"/>
                <a:ea typeface="Georgia" panose="02040502050405020303" pitchFamily="18" charset="0"/>
                <a:cs typeface="Georgia" panose="02040502050405020303" pitchFamily="18" charset="0"/>
              </a:rPr>
              <a:t>Исследование проведено в рамках темы государственного задания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Georgia" panose="02040502050405020303" pitchFamily="18" charset="0"/>
                <a:cs typeface="Georgia" panose="02040502050405020303" pitchFamily="18" charset="0"/>
              </a:rPr>
              <a:t>ИОГен</a:t>
            </a:r>
            <a:r>
              <a:rPr lang="ru-RU" sz="2000" dirty="0">
                <a:effectLst/>
                <a:latin typeface="Times New Roman" panose="02020603050405020304" pitchFamily="18" charset="0"/>
                <a:ea typeface="Georgia" panose="02040502050405020303" pitchFamily="18" charset="0"/>
                <a:cs typeface="Georgia" panose="02040502050405020303" pitchFamily="18" charset="0"/>
              </a:rPr>
              <a:t> РАН: «Изучение генетического полиморфизма клетки, организма и популяции для разработки новых генетических технологий».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28739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9828C3-7EC1-93A2-A962-784A0D6AE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372568"/>
            <a:ext cx="7573887" cy="299267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Динамика генофонда популяции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04E1C7-60AD-6931-7460-15A46ECA2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687" y="1865473"/>
            <a:ext cx="11631561" cy="4479825"/>
          </a:xfrm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Миграция в мегаполисах РФ отличается высокой интенсивностью и разнообразием этнического состава, что обусловливает обновление генофонда популяции за 6–8 поколений. </a:t>
            </a:r>
          </a:p>
          <a:p>
            <a:pPr indent="0"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Комплексный молекулярно-генетический и генетико-демографический подход способствует созданию актуальных референтных баз данных для ДНК-идентификации и позволяет прогнозировать динамику генофонда населения мегаполиса в поколениях. </a:t>
            </a:r>
          </a:p>
          <a:p>
            <a:pPr indent="0"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Прогнозирование динамики генофонда популяции под воздействием генетико-демографических процессов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актуально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обеспечения демографической и генетической безопасности населения современных мегаполисов, включая устойчивое воспроизводство и поддержание оптимального уровня генетического разнообразия, мониторинг генетических маркеров, ранее не характерных для населения, которые вовлечены в развитие наследственных заболеваний и привносятся в мегаполис с потоками мигрантов. </a:t>
            </a:r>
          </a:p>
          <a:p>
            <a:pPr indent="0" algn="just">
              <a:lnSpc>
                <a:spcPct val="107000"/>
              </a:lnSpc>
              <a:spcAft>
                <a:spcPts val="600"/>
              </a:spcAft>
              <a:buNone/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исследования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прогнозирование динамики генофонда населения Москвы на примере частот гаплогрупп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-хромосомы под воздействием миграционных процессов в мегаполисе.</a:t>
            </a:r>
            <a:endParaRPr lang="ru-RU" sz="1800" dirty="0"/>
          </a:p>
        </p:txBody>
      </p:sp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9F21FF61-CBC3-2C18-FBCB-DE9543166A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1851369"/>
              </p:ext>
            </p:extLst>
          </p:nvPr>
        </p:nvGraphicFramePr>
        <p:xfrm>
          <a:off x="10473420" y="156085"/>
          <a:ext cx="1416828" cy="1370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2" imgW="2057143" imgH="1991003" progId="PBrush">
                  <p:embed/>
                </p:oleObj>
              </mc:Choice>
              <mc:Fallback>
                <p:oleObj name="Точечный рисунок" r:id="rId2" imgW="2057143" imgH="1991003" progId="PBrush">
                  <p:embed/>
                  <p:pic>
                    <p:nvPicPr>
                      <p:cNvPr id="5" name="Object 6">
                        <a:extLst>
                          <a:ext uri="{FF2B5EF4-FFF2-40B4-BE49-F238E27FC236}">
                            <a16:creationId xmlns:a16="http://schemas.microsoft.com/office/drawing/2014/main" id="{0170C89E-263B-7B22-162D-6AA71C929FE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3420" y="156085"/>
                        <a:ext cx="1416828" cy="13704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1F23C19-AA7C-C98D-81C8-54170BAB9E06}"/>
              </a:ext>
            </a:extLst>
          </p:cNvPr>
          <p:cNvSpPr txBox="1"/>
          <p:nvPr/>
        </p:nvSpPr>
        <p:spPr>
          <a:xfrm>
            <a:off x="258688" y="841307"/>
            <a:ext cx="10084848" cy="14117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Динамика генофонда мегаполиса обусловлена неравномерным естественным приростом этнических групп и изменчивой миграцией. </a:t>
            </a:r>
          </a:p>
          <a:p>
            <a:pPr indent="0" algn="just">
              <a:lnSpc>
                <a:spcPct val="107000"/>
              </a:lnSpc>
              <a:spcAft>
                <a:spcPts val="600"/>
              </a:spcAft>
              <a:buNone/>
            </a:pP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600"/>
              </a:spcAft>
              <a:buNone/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14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5309E127-6BB5-E26A-0A17-478DB698E3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3854086"/>
              </p:ext>
            </p:extLst>
          </p:nvPr>
        </p:nvGraphicFramePr>
        <p:xfrm>
          <a:off x="10909325" y="0"/>
          <a:ext cx="1282675" cy="1240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2" imgW="2057143" imgH="1991003" progId="PBrush">
                  <p:embed/>
                </p:oleObj>
              </mc:Choice>
              <mc:Fallback>
                <p:oleObj name="Точечный рисунок" r:id="rId2" imgW="2057143" imgH="1991003" progId="PBrush">
                  <p:embed/>
                  <p:pic>
                    <p:nvPicPr>
                      <p:cNvPr id="5" name="Object 6">
                        <a:extLst>
                          <a:ext uri="{FF2B5EF4-FFF2-40B4-BE49-F238E27FC236}">
                            <a16:creationId xmlns:a16="http://schemas.microsoft.com/office/drawing/2014/main" id="{0170C89E-263B-7B22-162D-6AA71C929FE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09325" y="0"/>
                        <a:ext cx="1282675" cy="12406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4AEBD0-3C8F-2CC6-A9CB-980A1F420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462" y="218804"/>
            <a:ext cx="10515600" cy="549275"/>
          </a:xfrm>
        </p:spPr>
        <p:txBody>
          <a:bodyPr>
            <a:noAutofit/>
          </a:bodyPr>
          <a:lstStyle/>
          <a:p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Материалы и методы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8B44D4-25FD-03AC-20EF-ED2273A47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462" y="894978"/>
            <a:ext cx="10817157" cy="2779070"/>
          </a:xfrm>
        </p:spPr>
        <p:txBody>
          <a:bodyPr>
            <a:normAutofit/>
          </a:bodyPr>
          <a:lstStyle/>
          <a:p>
            <a:pPr marL="376238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Данные демографической статистики для Москва на сайте </a:t>
            </a:r>
            <a:r>
              <a:rPr lang="en-US" sz="18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</a:t>
            </a:r>
            <a:r>
              <a:rPr lang="ru-RU" sz="18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1800" u="sng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gks</a:t>
            </a:r>
            <a:r>
              <a:rPr lang="ru-RU" sz="18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1800" u="sng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ru</a:t>
            </a:r>
            <a:r>
              <a:rPr lang="ru-RU" sz="1800" u="sng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генетико-демографического анкетирования выборок из трех поколениях москвичей</a:t>
            </a:r>
          </a:p>
          <a:p>
            <a:pPr marL="376238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ru-RU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76238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Изучены гаплогруппы Y-хромосомы, которые определены с помощью Интернет-предиктора 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Whit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Athley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основе изучения 18 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-локусов Y-хромосомы (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DYS389I, DYS389II, DYS390, DYS19, DYS385A, DYS385B, DYS456, DYS437, DYS438, DYS447, DYS448, DYS449, DYS391, DYS392, DYS393, DYS439, DYS63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и 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DYS576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)) с помощью мультиплексного набора фирмы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Гордиз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(Москва). </a:t>
            </a:r>
            <a:endParaRPr lang="ru-RU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8075BD0-14FC-5ABB-EF57-550261AE35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938" y="3310094"/>
            <a:ext cx="5562600" cy="29718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27AD7EA-BE77-7D4B-D9AF-6D32F4F15E99}"/>
              </a:ext>
            </a:extLst>
          </p:cNvPr>
          <p:cNvSpPr txBox="1"/>
          <p:nvPr/>
        </p:nvSpPr>
        <p:spPr>
          <a:xfrm>
            <a:off x="5871479" y="6408793"/>
            <a:ext cx="63106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 распределения анкетированных жителей Москвы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D19B689-F587-CA35-561B-DF576D3AF069}"/>
              </a:ext>
            </a:extLst>
          </p:cNvPr>
          <p:cNvSpPr txBox="1"/>
          <p:nvPr/>
        </p:nvSpPr>
        <p:spPr>
          <a:xfrm>
            <a:off x="217174" y="3236557"/>
            <a:ext cx="6096000" cy="2898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76238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Информация о частотах гаплогрупп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-хромосомы в этнических группах, вносящих основной вклад в поток мигрантов в мегаполис, получена из доступных баз данных. </a:t>
            </a:r>
          </a:p>
          <a:p>
            <a:pPr marL="376238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Оценка вклада мигрантов конкретной этнической группы определена н основании полученных данных об этническом составе мигрантов. Использована оценка протяженности поколения в современном населении России в 25 лет.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706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55EA6B-ECEC-2488-B870-4DE3C5610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1" y="249712"/>
            <a:ext cx="10515600" cy="405874"/>
          </a:xfrm>
        </p:spPr>
        <p:txBody>
          <a:bodyPr>
            <a:noAutofit/>
          </a:bodyPr>
          <a:lstStyle/>
          <a:p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</a:t>
            </a:r>
            <a:endParaRPr lang="ru-RU" sz="2800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BACE041-08CC-6B89-0F6A-4EA3FA957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753" y="718567"/>
            <a:ext cx="10841343" cy="1792647"/>
          </a:xfrm>
        </p:spPr>
        <p:txBody>
          <a:bodyPr>
            <a:normAutofit/>
          </a:bodyPr>
          <a:lstStyle/>
          <a:p>
            <a:pPr marL="377190" indent="-28575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Установлен спектр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этнических групп, вносящих основной вклад в поток мигрантов в мегаполис и и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зучены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параметры миграции с использованием данных демографической статистики и анкетирования жителей Москвы.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77190" indent="-28575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населении Москвы выявлены гаплогруппы Y-хромосомы </a:t>
            </a:r>
            <a:r>
              <a:rPr lang="ru-RU" sz="1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R1a, R1b, E1b1b, N, T, I1, I2, J1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1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J2 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превалированием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ru-RU" sz="1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endParaRPr lang="ru-RU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BD2ECE6-24AA-100E-49BF-2556D265B8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2210102"/>
              </p:ext>
            </p:extLst>
          </p:nvPr>
        </p:nvGraphicFramePr>
        <p:xfrm>
          <a:off x="11041626" y="0"/>
          <a:ext cx="1150374" cy="111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2" imgW="2057143" imgH="1991003" progId="PBrush">
                  <p:embed/>
                </p:oleObj>
              </mc:Choice>
              <mc:Fallback>
                <p:oleObj name="Точечный рисунок" r:id="rId2" imgW="2057143" imgH="1991003" progId="PBrush">
                  <p:embed/>
                  <p:pic>
                    <p:nvPicPr>
                      <p:cNvPr id="5" name="Object 6">
                        <a:extLst>
                          <a:ext uri="{FF2B5EF4-FFF2-40B4-BE49-F238E27FC236}">
                            <a16:creationId xmlns:a16="http://schemas.microsoft.com/office/drawing/2014/main" id="{0170C89E-263B-7B22-162D-6AA71C929FE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1626" y="0"/>
                        <a:ext cx="1150374" cy="1112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63AC8059-F0D2-279F-84E3-7E13B03473FD}"/>
              </a:ext>
            </a:extLst>
          </p:cNvPr>
          <p:cNvSpPr txBox="1"/>
          <p:nvPr/>
        </p:nvSpPr>
        <p:spPr>
          <a:xfrm>
            <a:off x="5455529" y="6550223"/>
            <a:ext cx="630247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крупных гаплогрупп Y-хромосомы в изученных выборках</a:t>
            </a: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23A0A585-45FB-9D82-9205-7F734937E2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81" y="4343401"/>
            <a:ext cx="4090717" cy="2237464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6282457-623B-ABAE-7E37-354A4123FEFF}"/>
              </a:ext>
            </a:extLst>
          </p:cNvPr>
          <p:cNvSpPr txBox="1"/>
          <p:nvPr/>
        </p:nvSpPr>
        <p:spPr>
          <a:xfrm>
            <a:off x="0" y="6550223"/>
            <a:ext cx="544333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“южных по происхождению” гаплогрупп Y-хромосомы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FB29296-2F14-566B-D5AA-72F6A30F473F}"/>
              </a:ext>
            </a:extLst>
          </p:cNvPr>
          <p:cNvSpPr txBox="1"/>
          <p:nvPr/>
        </p:nvSpPr>
        <p:spPr>
          <a:xfrm>
            <a:off x="4489703" y="1747227"/>
            <a:ext cx="7494959" cy="2289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Установлено присутствие 21% «южных по происхождению» гаплогрупп 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-хромосомы </a:t>
            </a:r>
            <a:r>
              <a:rPr lang="ru-RU" sz="1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(С3,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G2a, G2c, J1, J2, L, O2, O3, Q, R2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1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в младшем поколении москвичей, а в двух старших поколениях – 11%, что соответствует данным проведенного анкетирования.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поколениях москвичей отмечено существенное увеличение частот «южных по происхождению» гаплогрупп Y-хромосомы, привносимых мигрантами из регионов их происхождения, что соответствует демографическим данным о миграции в столицу.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C2599B4-6205-1768-E159-B9AF673C04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0640" y="4020722"/>
            <a:ext cx="6897624" cy="2562957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3E21DF8-0FF1-3AA6-3931-8E689AD9502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89" y="1827432"/>
            <a:ext cx="4047797" cy="2387952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765109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4CB4D4-64DB-F6A4-1D2D-824F7CF17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374" y="192176"/>
            <a:ext cx="10515600" cy="392844"/>
          </a:xfrm>
        </p:spPr>
        <p:txBody>
          <a:bodyPr>
            <a:noAutofit/>
          </a:bodyPr>
          <a:lstStyle/>
          <a:p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</a:t>
            </a:r>
            <a:endParaRPr lang="ru-RU" sz="2800" dirty="0"/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96BCEFCA-C0F7-B75E-57A9-690906DF6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24" y="644014"/>
            <a:ext cx="6692477" cy="241381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 учетом молекулярно-генетических и генетико-демографических данных разработан долгосрочный генетико-демографический прогноз, учитывающий интенсивность миграции и ее этнотерриториального состава.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Снижение частоты гаплогруппы </a:t>
            </a:r>
            <a:r>
              <a:rPr lang="ru-RU" sz="1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R1a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под воздействием миграционных процессов в крупных мегаполисах России ожидаемо, так как, за исключением белорусов и киргизов, у всех этнических групп, вносящих вклад в генофонд Москвы, частота </a:t>
            </a:r>
            <a:r>
              <a:rPr lang="ru-RU" sz="1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R1a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ниже или существенно ниже, чем в русском населении.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поколениях москвичей прогнозируется также снижение частоты распространенной гаплогруппы </a:t>
            </a:r>
            <a:r>
              <a:rPr lang="en-US" sz="1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рост частоты «южных по происхождению» гаплогрупп 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-хромосомы. </a:t>
            </a:r>
            <a:endParaRPr lang="ru-RU" sz="1800" dirty="0"/>
          </a:p>
        </p:txBody>
      </p:sp>
      <p:graphicFrame>
        <p:nvGraphicFramePr>
          <p:cNvPr id="6" name="Object 6">
            <a:extLst>
              <a:ext uri="{FF2B5EF4-FFF2-40B4-BE49-F238E27FC236}">
                <a16:creationId xmlns:a16="http://schemas.microsoft.com/office/drawing/2014/main" id="{F79AD9FA-2B2D-606B-0348-AF046874E7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402313"/>
              </p:ext>
            </p:extLst>
          </p:nvPr>
        </p:nvGraphicFramePr>
        <p:xfrm>
          <a:off x="10903974" y="1"/>
          <a:ext cx="1288026" cy="12458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2" imgW="2057143" imgH="1991003" progId="PBrush">
                  <p:embed/>
                </p:oleObj>
              </mc:Choice>
              <mc:Fallback>
                <p:oleObj name="Точечный рисунок" r:id="rId2" imgW="2057143" imgH="1991003" progId="PBrush">
                  <p:embed/>
                  <p:pic>
                    <p:nvPicPr>
                      <p:cNvPr id="5" name="Object 6">
                        <a:extLst>
                          <a:ext uri="{FF2B5EF4-FFF2-40B4-BE49-F238E27FC236}">
                            <a16:creationId xmlns:a16="http://schemas.microsoft.com/office/drawing/2014/main" id="{0170C89E-263B-7B22-162D-6AA71C929FE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03974" y="1"/>
                        <a:ext cx="1288026" cy="12458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C7834FFD-AA26-D9F7-1B4A-D526B74940A1}"/>
              </a:ext>
            </a:extLst>
          </p:cNvPr>
          <p:cNvSpPr txBox="1"/>
          <p:nvPr/>
        </p:nvSpPr>
        <p:spPr>
          <a:xfrm>
            <a:off x="167148" y="4940478"/>
            <a:ext cx="11808542" cy="195489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buNone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динамики генофонда популяции с использованием молекулярно-генетических и генетико-демографических методов позволяет изучать генетико-демографические процессы в мегаполисе и параметры миграции, а также прогнозировать динамику частот генетических маркеров в поколениях населения мегаполиса. </a:t>
            </a:r>
          </a:p>
          <a:p>
            <a:pPr indent="450215" algn="just">
              <a:lnSpc>
                <a:spcPct val="107000"/>
              </a:lnSpc>
              <a:buNone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Референтные базы данных для мегаполисов нуждаются в постоянном обновлении, обусловленном интенсивной миграцией (изменчивой по параметрам и составу) и сопутствующими изменениями этнического состава населения мегаполиса. Примененный метод генетического прогноза для мегаполиса универсален, и может применяться для любых генетических маркеров, включая маркеры наследственных заболеваний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">
            <a:extLst>
              <a:ext uri="{FF2B5EF4-FFF2-40B4-BE49-F238E27FC236}">
                <a16:creationId xmlns:a16="http://schemas.microsoft.com/office/drawing/2014/main" id="{D4D8CCA2-E508-2212-F3A4-26510B3FC1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58076" y="56130"/>
            <a:ext cx="3169622" cy="2057496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DE55C4E-09CF-DA3B-FA3F-3B7D7EF24F3B}"/>
              </a:ext>
            </a:extLst>
          </p:cNvPr>
          <p:cNvSpPr txBox="1"/>
          <p:nvPr/>
        </p:nvSpPr>
        <p:spPr>
          <a:xfrm>
            <a:off x="6712974" y="2108114"/>
            <a:ext cx="534809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гаплогруппы </a:t>
            </a:r>
            <a:r>
              <a:rPr lang="ru-RU" sz="1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R1a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прогнозируется значительное, почти двукратное, снижение частоты за 10 поколений – от 0,45 до 0,24, особенно выраженное за первые 6 поколений – от 0,45 до 0,25. </a:t>
            </a:r>
            <a:endParaRPr lang="ru-RU" sz="1400" dirty="0"/>
          </a:p>
        </p:txBody>
      </p:sp>
      <p:pic>
        <p:nvPicPr>
          <p:cNvPr id="15" name="Рисунок 2">
            <a:extLst>
              <a:ext uri="{FF2B5EF4-FFF2-40B4-BE49-F238E27FC236}">
                <a16:creationId xmlns:a16="http://schemas.microsoft.com/office/drawing/2014/main" id="{87E4D720-C3A7-6D06-D219-C67E032E71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9324" y="2943844"/>
            <a:ext cx="2924242" cy="1903132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16" name="Рисунок 3">
            <a:extLst>
              <a:ext uri="{FF2B5EF4-FFF2-40B4-BE49-F238E27FC236}">
                <a16:creationId xmlns:a16="http://schemas.microsoft.com/office/drawing/2014/main" id="{5118A6D9-BBA1-AFC3-327F-7E267F8DCB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13566" y="2940270"/>
            <a:ext cx="2924242" cy="1899343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17" name="Рисунок 5">
            <a:extLst>
              <a:ext uri="{FF2B5EF4-FFF2-40B4-BE49-F238E27FC236}">
                <a16:creationId xmlns:a16="http://schemas.microsoft.com/office/drawing/2014/main" id="{6BF17AAD-0B0C-E280-55A4-CF4683B5C0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37807" y="2932907"/>
            <a:ext cx="2959411" cy="1921443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8933A6AE-E033-4EF1-DA61-E8320A9C07C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62050" y="2932907"/>
            <a:ext cx="3329950" cy="188967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914020971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420</TotalTime>
  <Words>721</Words>
  <Application>Microsoft Office PowerPoint</Application>
  <PresentationFormat>Широкоэкранный</PresentationFormat>
  <Paragraphs>31</Paragraphs>
  <Slides>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Calibri</vt:lpstr>
      <vt:lpstr>Calibri Light</vt:lpstr>
      <vt:lpstr>Times New Roman</vt:lpstr>
      <vt:lpstr>Wingdings</vt:lpstr>
      <vt:lpstr>Ретро</vt:lpstr>
      <vt:lpstr>Точечный рисунок</vt:lpstr>
      <vt:lpstr>Динамика генофонда населения Москвы под воздействием миграционных процессов  </vt:lpstr>
      <vt:lpstr>Динамика генофонда популяции</vt:lpstr>
      <vt:lpstr>Материалы и методы</vt:lpstr>
      <vt:lpstr>Результаты</vt:lpstr>
      <vt:lpstr>Результаты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Alesya Gracheva</dc:creator>
  <cp:lastModifiedBy>Ирина</cp:lastModifiedBy>
  <cp:revision>53</cp:revision>
  <dcterms:created xsi:type="dcterms:W3CDTF">2025-04-20T16:04:20Z</dcterms:created>
  <dcterms:modified xsi:type="dcterms:W3CDTF">2025-04-24T08:31:58Z</dcterms:modified>
</cp:coreProperties>
</file>